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486" r:id="rId2"/>
    <p:sldId id="489" r:id="rId3"/>
    <p:sldId id="552" r:id="rId4"/>
    <p:sldId id="550" r:id="rId5"/>
    <p:sldId id="557" r:id="rId6"/>
    <p:sldId id="551" r:id="rId7"/>
    <p:sldId id="555" r:id="rId8"/>
    <p:sldId id="559" r:id="rId9"/>
  </p:sldIdLst>
  <p:sldSz cx="12192000" cy="6858000"/>
  <p:notesSz cx="6858000" cy="9144000"/>
  <p:embeddedFontLst>
    <p:embeddedFont>
      <p:font typeface="KoPub돋움체_Pro Medium" panose="020B0600000101010101" charset="-127"/>
      <p:regular r:id="rId10"/>
    </p:embeddedFont>
    <p:embeddedFont>
      <p:font typeface="Cambria Math" panose="02040503050406030204" pitchFamily="18" charset="0"/>
      <p:regular r:id="rId11"/>
    </p:embeddedFont>
    <p:embeddedFont>
      <p:font typeface="Microsoft YaHei UI" panose="020B0503020204020204" pitchFamily="34" charset="-122"/>
      <p:regular r:id="rId12"/>
      <p:bold r:id="rId13"/>
    </p:embeddedFont>
    <p:embeddedFont>
      <p:font typeface="나눔스퀘어_ac" panose="020B0600000101010101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62A"/>
    <a:srgbClr val="1E1E1E"/>
    <a:srgbClr val="FB9E16"/>
    <a:srgbClr val="B57A30"/>
    <a:srgbClr val="0D01FF"/>
    <a:srgbClr val="FFC000"/>
    <a:srgbClr val="7F7F7F"/>
    <a:srgbClr val="E74A19"/>
    <a:srgbClr val="282F34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2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2021-04-27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fld id="{C7351A05-FE79-4763-A84F-D4FE701A9E82}" type="datetimeFigureOut">
              <a:rPr lang="ko-KR" altLang="en-US" smtClean="0"/>
              <a:pPr/>
              <a:t>2021-04-27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fld id="{BAAF555B-7E58-4FDF-83D4-B4CEA304EAF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282F34"/>
          </a:fgClr>
          <a:bgClr>
            <a:srgbClr val="21262A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374211" y="0"/>
            <a:ext cx="7653552" cy="7358743"/>
            <a:chOff x="374211" y="0"/>
            <a:chExt cx="7653552" cy="7358743"/>
          </a:xfrm>
        </p:grpSpPr>
        <p:sp>
          <p:nvSpPr>
            <p:cNvPr id="19" name="원호 18"/>
            <p:cNvSpPr/>
            <p:nvPr/>
          </p:nvSpPr>
          <p:spPr>
            <a:xfrm>
              <a:off x="374211" y="2155701"/>
              <a:ext cx="5094514" cy="5094514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grpSp>
          <p:nvGrpSpPr>
            <p:cNvPr id="14" name="그룹 13"/>
            <p:cNvGrpSpPr/>
            <p:nvPr/>
          </p:nvGrpSpPr>
          <p:grpSpPr>
            <a:xfrm>
              <a:off x="595087" y="0"/>
              <a:ext cx="7432676" cy="7358743"/>
              <a:chOff x="595087" y="0"/>
              <a:chExt cx="7432676" cy="7358743"/>
            </a:xfrm>
          </p:grpSpPr>
          <p:sp>
            <p:nvSpPr>
              <p:cNvPr id="8" name="원호 7"/>
              <p:cNvSpPr/>
              <p:nvPr/>
            </p:nvSpPr>
            <p:spPr>
              <a:xfrm>
                <a:off x="595087" y="0"/>
                <a:ext cx="7358743" cy="7358743"/>
              </a:xfrm>
              <a:prstGeom prst="arc">
                <a:avLst>
                  <a:gd name="adj1" fmla="val 16200000"/>
                  <a:gd name="adj2" fmla="val 3531899"/>
                </a:avLst>
              </a:prstGeom>
              <a:ln cap="rnd">
                <a:solidFill>
                  <a:srgbClr val="3E4850"/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KoPub돋움체_Pro Medium" panose="00000600000000000000" pitchFamily="50" charset="-127"/>
                  <a:ea typeface="KoPub돋움체_Pro Medium" panose="00000600000000000000" pitchFamily="50" charset="-127"/>
                </a:endParaRPr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7897135" y="3701143"/>
                <a:ext cx="130628" cy="130628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KoPub돋움체_Pro Medium" panose="00000600000000000000" pitchFamily="50" charset="-127"/>
                  <a:ea typeface="KoPub돋움체_Pro Medium" panose="00000600000000000000" pitchFamily="50" charset="-127"/>
                </a:endParaRPr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7695298" y="4855029"/>
                <a:ext cx="130628" cy="1306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KoPub돋움체_Pro Medium" panose="00000600000000000000" pitchFamily="50" charset="-127"/>
                  <a:ea typeface="KoPub돋움체_Pro Medium" panose="00000600000000000000" pitchFamily="50" charset="-127"/>
                </a:endParaRPr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7767871" y="2618559"/>
                <a:ext cx="130628" cy="130628"/>
              </a:xfrm>
              <a:prstGeom prst="ellipse">
                <a:avLst/>
              </a:prstGeom>
              <a:solidFill>
                <a:srgbClr val="FF33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KoPub돋움체_Pro Medium" panose="00000600000000000000" pitchFamily="50" charset="-127"/>
                  <a:ea typeface="KoPub돋움체_Pro Medium" panose="00000600000000000000" pitchFamily="50" charset="-127"/>
                </a:endParaRPr>
              </a:p>
            </p:txBody>
          </p:sp>
          <p:sp>
            <p:nvSpPr>
              <p:cNvPr id="12" name="타원 11"/>
              <p:cNvSpPr/>
              <p:nvPr/>
            </p:nvSpPr>
            <p:spPr>
              <a:xfrm>
                <a:off x="7240468" y="1514672"/>
                <a:ext cx="77908" cy="77908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KoPub돋움체_Pro Medium" panose="00000600000000000000" pitchFamily="50" charset="-127"/>
                  <a:ea typeface="KoPub돋움체_Pro Medium" panose="00000600000000000000" pitchFamily="50" charset="-127"/>
                </a:endParaRPr>
              </a:p>
            </p:txBody>
          </p:sp>
          <p:sp>
            <p:nvSpPr>
              <p:cNvPr id="13" name="타원 12"/>
              <p:cNvSpPr/>
              <p:nvPr/>
            </p:nvSpPr>
            <p:spPr>
              <a:xfrm>
                <a:off x="6611818" y="816770"/>
                <a:ext cx="77908" cy="77908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KoPub돋움체_Pro Medium" panose="00000600000000000000" pitchFamily="50" charset="-127"/>
                  <a:ea typeface="KoPub돋움체_Pro Medium" panose="00000600000000000000" pitchFamily="50" charset="-127"/>
                </a:endParaRPr>
              </a:p>
            </p:txBody>
          </p:sp>
        </p:grpSp>
        <p:sp>
          <p:nvSpPr>
            <p:cNvPr id="26" name="원호 25"/>
            <p:cNvSpPr/>
            <p:nvPr/>
          </p:nvSpPr>
          <p:spPr>
            <a:xfrm>
              <a:off x="911621" y="4405367"/>
              <a:ext cx="2601600" cy="2601600"/>
            </a:xfrm>
            <a:prstGeom prst="arc">
              <a:avLst>
                <a:gd name="adj1" fmla="val 7444093"/>
                <a:gd name="adj2" fmla="val 3531899"/>
              </a:avLst>
            </a:prstGeom>
            <a:ln cap="rnd">
              <a:solidFill>
                <a:srgbClr val="3E4850"/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>
            <a:off x="1144050" y="703875"/>
            <a:ext cx="7814096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800" b="1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범죄 데이터 기반</a:t>
            </a:r>
            <a:r>
              <a:rPr lang="en-US" altLang="ko-KR" sz="4800" b="1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 </a:t>
            </a:r>
          </a:p>
          <a:p>
            <a:r>
              <a:rPr lang="ko-KR" altLang="en-US" sz="4800" b="1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범죄 예측 및 순찰 알고리즘      </a:t>
            </a:r>
            <a:r>
              <a:rPr lang="en-US" altLang="ko-KR" sz="9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         Crime Data-Based Crime Prediction and Patrol Algorithms</a:t>
            </a:r>
            <a:endParaRPr lang="ko-KR" altLang="en-US" sz="2400" dirty="0">
              <a:solidFill>
                <a:srgbClr val="FFC000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153663" y="2422261"/>
            <a:ext cx="2920253" cy="682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류형주</a:t>
            </a:r>
            <a:r>
              <a:rPr lang="en-US" altLang="ko-KR" sz="1600" b="1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 </a:t>
            </a:r>
            <a:r>
              <a:rPr lang="ko-KR" altLang="en-US" sz="1050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팀장</a:t>
            </a:r>
            <a:endParaRPr lang="en-US" altLang="ko-KR" sz="1050" dirty="0">
              <a:solidFill>
                <a:prstClr val="white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2016112650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368757" y="3531635"/>
            <a:ext cx="2705159" cy="680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김동연</a:t>
            </a:r>
            <a:endParaRPr lang="en-US" altLang="ko-KR" sz="1600" b="1" dirty="0">
              <a:solidFill>
                <a:schemeClr val="bg1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bg1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2016112622</a:t>
            </a:r>
            <a:endParaRPr lang="ko-KR" altLang="en-US" sz="1050" dirty="0">
              <a:solidFill>
                <a:schemeClr val="bg1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140895" y="4744426"/>
            <a:ext cx="2746340" cy="680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>
                <a:solidFill>
                  <a:schemeClr val="bg1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김영서</a:t>
            </a:r>
            <a:endParaRPr lang="en-US" altLang="ko-KR" sz="1600" b="1" dirty="0">
              <a:solidFill>
                <a:schemeClr val="bg1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bg1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2017112596</a:t>
            </a:r>
          </a:p>
        </p:txBody>
      </p:sp>
    </p:spTree>
    <p:extLst>
      <p:ext uri="{BB962C8B-B14F-4D97-AF65-F5344CB8AC3E}">
        <p14:creationId xmlns:p14="http://schemas.microsoft.com/office/powerpoint/2010/main" val="1813328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 flipH="1">
            <a:off x="1516566" y="606237"/>
            <a:ext cx="0" cy="518496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44986" y="899450"/>
            <a:ext cx="659155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/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NOW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1954525" y="474341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현재 상황</a:t>
            </a:r>
            <a:endParaRPr lang="en-US" altLang="ko-KR" sz="3600" dirty="0">
              <a:solidFill>
                <a:srgbClr val="FFC000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pic>
        <p:nvPicPr>
          <p:cNvPr id="36" name="그림 35" descr="지도이(가) 표시된 사진&#10;&#10;자동 생성된 설명">
            <a:extLst>
              <a:ext uri="{FF2B5EF4-FFF2-40B4-BE49-F238E27FC236}">
                <a16:creationId xmlns:a16="http://schemas.microsoft.com/office/drawing/2014/main" id="{5C4DEB80-C387-4231-ADBB-38708A77DA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7" t="11456" r="12984"/>
          <a:stretch/>
        </p:blipFill>
        <p:spPr>
          <a:xfrm>
            <a:off x="3367489" y="2452798"/>
            <a:ext cx="2728511" cy="195240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29529A2A-27DC-4E9F-BE9F-8725E129168D}"/>
              </a:ext>
            </a:extLst>
          </p:cNvPr>
          <p:cNvSpPr/>
          <p:nvPr/>
        </p:nvSpPr>
        <p:spPr>
          <a:xfrm>
            <a:off x="4180132" y="2059352"/>
            <a:ext cx="1103223" cy="270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schemeClr val="accent4">
                    <a:lumMod val="40000"/>
                    <a:lumOff val="60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범죄 예측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pic>
        <p:nvPicPr>
          <p:cNvPr id="38" name="그림 37" descr="지도이(가) 표시된 사진&#10;&#10;자동 생성된 설명">
            <a:extLst>
              <a:ext uri="{FF2B5EF4-FFF2-40B4-BE49-F238E27FC236}">
                <a16:creationId xmlns:a16="http://schemas.microsoft.com/office/drawing/2014/main" id="{96106468-1EF2-4D63-AED1-8C264948A9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22" b="18161"/>
          <a:stretch/>
        </p:blipFill>
        <p:spPr>
          <a:xfrm>
            <a:off x="7212474" y="2452798"/>
            <a:ext cx="2880250" cy="195240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24A2AD93-8DDC-4963-9B51-684F89AF8E3A}"/>
              </a:ext>
            </a:extLst>
          </p:cNvPr>
          <p:cNvSpPr/>
          <p:nvPr/>
        </p:nvSpPr>
        <p:spPr>
          <a:xfrm>
            <a:off x="6321226" y="3171034"/>
            <a:ext cx="666022" cy="515929"/>
          </a:xfrm>
          <a:prstGeom prst="rightArrow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D8A00A0-46E1-46D7-834E-98AE2A1A6F53}"/>
              </a:ext>
            </a:extLst>
          </p:cNvPr>
          <p:cNvSpPr/>
          <p:nvPr/>
        </p:nvSpPr>
        <p:spPr>
          <a:xfrm>
            <a:off x="8079636" y="2059352"/>
            <a:ext cx="1145925" cy="2708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schemeClr val="accent4">
                    <a:lumMod val="40000"/>
                    <a:lumOff val="60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순찰 경로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pic>
        <p:nvPicPr>
          <p:cNvPr id="41" name="Picture 2" descr="체크표시png 사진, 이미지, 일러스트, 캘리그라피 - 크라우드픽">
            <a:extLst>
              <a:ext uri="{FF2B5EF4-FFF2-40B4-BE49-F238E27FC236}">
                <a16:creationId xmlns:a16="http://schemas.microsoft.com/office/drawing/2014/main" id="{134BE880-32CD-4402-B4ED-145D310516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16" t="28492" r="31175" b="33127"/>
          <a:stretch/>
        </p:blipFill>
        <p:spPr bwMode="auto">
          <a:xfrm>
            <a:off x="3927811" y="2059352"/>
            <a:ext cx="2088848" cy="201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79CDB1BD-9608-4DD3-BC71-627E50C05249}"/>
              </a:ext>
            </a:extLst>
          </p:cNvPr>
          <p:cNvSpPr txBox="1"/>
          <p:nvPr/>
        </p:nvSpPr>
        <p:spPr>
          <a:xfrm>
            <a:off x="3182926" y="4489107"/>
            <a:ext cx="4200857" cy="619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-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의사결정나무를 통한 범죄예측 </a:t>
            </a:r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히트맵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 생성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  <a:p>
            <a:pPr marR="0" lvl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- </a:t>
            </a:r>
            <a:r>
              <a:rPr lang="ko-KR" altLang="en-US" sz="1200" dirty="0" err="1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히트맵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 정확도 개선 중</a:t>
            </a:r>
            <a:endParaRPr lang="en-US" altLang="ko-KR" sz="1200" dirty="0">
              <a:solidFill>
                <a:schemeClr val="accent4">
                  <a:lumMod val="40000"/>
                  <a:lumOff val="60000"/>
                </a:schemeClr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3677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0" cy="57610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16774" y="899450"/>
            <a:ext cx="715581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Step.1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1954525" y="474341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Step1 : 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순찰 주요지점 추출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65C4290-58F0-495F-8672-2090C209C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0532" y="2399455"/>
            <a:ext cx="3120395" cy="185878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29D64CF-50A0-45D2-9E0D-7015318A0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849" y="2450304"/>
            <a:ext cx="3088455" cy="1757081"/>
          </a:xfrm>
          <a:prstGeom prst="rect">
            <a:avLst/>
          </a:prstGeom>
        </p:spPr>
      </p:pic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E5F19A17-4BA2-42FB-8104-697418173359}"/>
              </a:ext>
            </a:extLst>
          </p:cNvPr>
          <p:cNvSpPr/>
          <p:nvPr/>
        </p:nvSpPr>
        <p:spPr>
          <a:xfrm>
            <a:off x="6167076" y="3119187"/>
            <a:ext cx="1273629" cy="515929"/>
          </a:xfrm>
          <a:prstGeom prst="rightArrow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F290A3B-DDF5-46C5-8EAC-E4CCB8479BB8}"/>
              </a:ext>
            </a:extLst>
          </p:cNvPr>
          <p:cNvSpPr/>
          <p:nvPr/>
        </p:nvSpPr>
        <p:spPr>
          <a:xfrm>
            <a:off x="6049329" y="2675122"/>
            <a:ext cx="1423630" cy="328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Thresholding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9CB03F9-8169-4CA7-8783-C2C6873D937A}"/>
              </a:ext>
            </a:extLst>
          </p:cNvPr>
          <p:cNvSpPr txBox="1"/>
          <p:nvPr/>
        </p:nvSpPr>
        <p:spPr>
          <a:xfrm>
            <a:off x="7531284" y="4297492"/>
            <a:ext cx="4200857" cy="342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- Thresholding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으로 예측 범죄 수가 높은 주요지점들을 추출</a:t>
            </a:r>
            <a:endParaRPr lang="en-US" altLang="ko-KR" sz="1200" dirty="0">
              <a:solidFill>
                <a:schemeClr val="accent4">
                  <a:lumMod val="40000"/>
                  <a:lumOff val="60000"/>
                </a:schemeClr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1297D3-B384-4186-B268-74D2F7DDE2CD}"/>
              </a:ext>
            </a:extLst>
          </p:cNvPr>
          <p:cNvSpPr txBox="1"/>
          <p:nvPr/>
        </p:nvSpPr>
        <p:spPr>
          <a:xfrm>
            <a:off x="2560288" y="4258235"/>
            <a:ext cx="4200857" cy="342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-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범죄를 예측한 결과 나온 </a:t>
            </a:r>
            <a:r>
              <a:rPr lang="en-US" altLang="ko-KR" sz="1200" dirty="0" err="1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Hitmap</a:t>
            </a:r>
            <a:endParaRPr lang="en-US" altLang="ko-KR" sz="1200" dirty="0">
              <a:solidFill>
                <a:schemeClr val="accent4">
                  <a:lumMod val="40000"/>
                  <a:lumOff val="60000"/>
                </a:schemeClr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7116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0" cy="57610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16774" y="899450"/>
            <a:ext cx="715581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Step.2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1954524" y="474341"/>
            <a:ext cx="77990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Step2 : </a:t>
            </a:r>
            <a:r>
              <a:rPr lang="ko-KR" altLang="en-US" sz="3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관할구역 단위 순찰경로 생성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2CC11FE1-C3F1-412C-8DF0-EDCE5C18B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250" y="1743684"/>
            <a:ext cx="2862152" cy="1547715"/>
          </a:xfrm>
          <a:prstGeom prst="rect">
            <a:avLst/>
          </a:prstGeom>
        </p:spPr>
      </p:pic>
      <p:pic>
        <p:nvPicPr>
          <p:cNvPr id="7" name="그림 6" descr="지도이(가) 표시된 사진&#10;&#10;자동 생성된 설명">
            <a:extLst>
              <a:ext uri="{FF2B5EF4-FFF2-40B4-BE49-F238E27FC236}">
                <a16:creationId xmlns:a16="http://schemas.microsoft.com/office/drawing/2014/main" id="{E382A3DF-7BB1-4792-B8A1-ECDA545DF4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629" y="1568356"/>
            <a:ext cx="1249788" cy="1920406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5E100BE2-ACEA-4318-BD43-0F22807BEED9}"/>
              </a:ext>
            </a:extLst>
          </p:cNvPr>
          <p:cNvSpPr/>
          <p:nvPr/>
        </p:nvSpPr>
        <p:spPr>
          <a:xfrm>
            <a:off x="3065156" y="2306319"/>
            <a:ext cx="770965" cy="923364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id="{CC1C70B9-DA22-4C77-B53D-0FE0F25C17EE}"/>
              </a:ext>
            </a:extLst>
          </p:cNvPr>
          <p:cNvSpPr/>
          <p:nvPr/>
        </p:nvSpPr>
        <p:spPr>
          <a:xfrm>
            <a:off x="5524165" y="1568356"/>
            <a:ext cx="1673230" cy="1920406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DB391DC-8B7B-4809-97C0-5EB2BECA42D8}"/>
              </a:ext>
            </a:extLst>
          </p:cNvPr>
          <p:cNvCxnSpPr>
            <a:cxnSpLocks/>
            <a:stCxn id="9" idx="0"/>
            <a:endCxn id="30" idx="0"/>
          </p:cNvCxnSpPr>
          <p:nvPr/>
        </p:nvCxnSpPr>
        <p:spPr>
          <a:xfrm flipV="1">
            <a:off x="3450639" y="1568356"/>
            <a:ext cx="2910141" cy="73796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E72E78C5-0F12-4B00-ADFA-F89EACC40E9D}"/>
              </a:ext>
            </a:extLst>
          </p:cNvPr>
          <p:cNvSpPr txBox="1"/>
          <p:nvPr/>
        </p:nvSpPr>
        <p:spPr>
          <a:xfrm>
            <a:off x="8354714" y="2512708"/>
            <a:ext cx="3539794" cy="619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marR="0" lvl="0" indent="-1714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경찰서 관할 구역별로 주요지점들을 배열로 생성한다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.</a:t>
            </a:r>
          </a:p>
          <a:p>
            <a:pPr marL="171450" marR="0" lvl="0" indent="-1714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배열 원소는 주요지점의 그리드 번호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(0 ~ 1106)</a:t>
            </a:r>
            <a:endParaRPr lang="en-US" altLang="ko-KR" sz="1200" dirty="0">
              <a:solidFill>
                <a:schemeClr val="accent4">
                  <a:lumMod val="40000"/>
                  <a:lumOff val="60000"/>
                </a:schemeClr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DACF821A-5B3C-4EE1-8D4E-4BDB39052C7B}"/>
              </a:ext>
            </a:extLst>
          </p:cNvPr>
          <p:cNvSpPr/>
          <p:nvPr/>
        </p:nvSpPr>
        <p:spPr>
          <a:xfrm>
            <a:off x="7492859" y="2306320"/>
            <a:ext cx="792227" cy="407020"/>
          </a:xfrm>
          <a:prstGeom prst="rightArrow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B805C1-F26C-4089-AB79-3FE73170ABF3}"/>
              </a:ext>
            </a:extLst>
          </p:cNvPr>
          <p:cNvSpPr txBox="1"/>
          <p:nvPr/>
        </p:nvSpPr>
        <p:spPr>
          <a:xfrm>
            <a:off x="8787838" y="1926349"/>
            <a:ext cx="2449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[24, 25, 112, 228, … ]</a:t>
            </a:r>
            <a:endParaRPr lang="ko-KR" altLang="en-US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A235D2C-11C0-4A67-A4FD-151A9598532C}"/>
              </a:ext>
            </a:extLst>
          </p:cNvPr>
          <p:cNvSpPr txBox="1"/>
          <p:nvPr/>
        </p:nvSpPr>
        <p:spPr>
          <a:xfrm>
            <a:off x="9083353" y="4939940"/>
            <a:ext cx="225414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경로</a:t>
            </a:r>
            <a: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 : [24, 112, … ]</a:t>
            </a:r>
          </a:p>
          <a:p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경로</a:t>
            </a:r>
            <a: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 : [24, 228, … ]</a:t>
            </a:r>
          </a:p>
          <a:p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경로</a:t>
            </a:r>
            <a: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 : [25, 112, … ]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</a:t>
            </a:r>
            <a:endParaRPr lang="ko-KR" altLang="en-US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5" name="화살표: 오른쪽 54">
            <a:extLst>
              <a:ext uri="{FF2B5EF4-FFF2-40B4-BE49-F238E27FC236}">
                <a16:creationId xmlns:a16="http://schemas.microsoft.com/office/drawing/2014/main" id="{D07C2DFA-C310-4EC4-9C87-C77088C232C8}"/>
              </a:ext>
            </a:extLst>
          </p:cNvPr>
          <p:cNvSpPr/>
          <p:nvPr/>
        </p:nvSpPr>
        <p:spPr>
          <a:xfrm rot="5400000">
            <a:off x="9795165" y="4102699"/>
            <a:ext cx="860659" cy="404251"/>
          </a:xfrm>
          <a:prstGeom prst="rightArrow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A1AC61B9-ECD6-4F72-A179-1504477150F5}"/>
              </a:ext>
            </a:extLst>
          </p:cNvPr>
          <p:cNvSpPr/>
          <p:nvPr/>
        </p:nvSpPr>
        <p:spPr>
          <a:xfrm rot="10800000">
            <a:off x="7370427" y="5099311"/>
            <a:ext cx="984285" cy="404251"/>
          </a:xfrm>
          <a:prstGeom prst="rightArrow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8A3AB54A-717C-41A0-95E4-A395696A22EE}"/>
              </a:ext>
            </a:extLst>
          </p:cNvPr>
          <p:cNvSpPr/>
          <p:nvPr/>
        </p:nvSpPr>
        <p:spPr>
          <a:xfrm>
            <a:off x="2168631" y="4701273"/>
            <a:ext cx="1423630" cy="12003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최적경로</a:t>
            </a:r>
            <a:endParaRPr lang="en-US" altLang="ko-KR" sz="1600" dirty="0">
              <a:solidFill>
                <a:schemeClr val="accent4">
                  <a:lumMod val="40000"/>
                  <a:lumOff val="60000"/>
                </a:schemeClr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=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경로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2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0077395-236A-4B9E-8BE8-50C9343DA8CD}"/>
              </a:ext>
            </a:extLst>
          </p:cNvPr>
          <p:cNvSpPr txBox="1"/>
          <p:nvPr/>
        </p:nvSpPr>
        <p:spPr>
          <a:xfrm>
            <a:off x="5227630" y="4891898"/>
            <a:ext cx="13805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경로</a:t>
            </a:r>
            <a: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 : 72</a:t>
            </a:r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점</a:t>
            </a:r>
            <a:endParaRPr lang="en-US" altLang="ko-KR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경로</a:t>
            </a:r>
            <a: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 : 24</a:t>
            </a:r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점</a:t>
            </a:r>
            <a:endParaRPr lang="en-US" altLang="ko-KR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경로</a:t>
            </a:r>
            <a: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 : 56</a:t>
            </a:r>
            <a:r>
              <a:rPr lang="ko-KR" altLang="en-US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점</a:t>
            </a:r>
            <a:endParaRPr lang="en-US" altLang="ko-KR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</a:t>
            </a:r>
            <a:endParaRPr lang="ko-KR" altLang="en-US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EFE623E6-E4A0-45D4-BA28-3E0513CA5C94}"/>
              </a:ext>
            </a:extLst>
          </p:cNvPr>
          <p:cNvSpPr/>
          <p:nvPr/>
        </p:nvSpPr>
        <p:spPr>
          <a:xfrm rot="10800000">
            <a:off x="4068728" y="5135853"/>
            <a:ext cx="711757" cy="404251"/>
          </a:xfrm>
          <a:prstGeom prst="rightArrow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7A4A77CD-DE89-4319-9E45-786C34E47B50}"/>
              </a:ext>
            </a:extLst>
          </p:cNvPr>
          <p:cNvSpPr/>
          <p:nvPr/>
        </p:nvSpPr>
        <p:spPr>
          <a:xfrm>
            <a:off x="7139043" y="4780637"/>
            <a:ext cx="1423630" cy="328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평가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schemeClr val="accent4">
                  <a:lumMod val="40000"/>
                  <a:lumOff val="60000"/>
                </a:schemeClr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sp>
        <p:nvSpPr>
          <p:cNvPr id="61" name="사각형: 둥근 모서리 60">
            <a:extLst>
              <a:ext uri="{FF2B5EF4-FFF2-40B4-BE49-F238E27FC236}">
                <a16:creationId xmlns:a16="http://schemas.microsoft.com/office/drawing/2014/main" id="{933433C9-2CC0-44A5-B9F1-51A4A077E783}"/>
              </a:ext>
            </a:extLst>
          </p:cNvPr>
          <p:cNvSpPr/>
          <p:nvPr/>
        </p:nvSpPr>
        <p:spPr>
          <a:xfrm>
            <a:off x="1884767" y="1371856"/>
            <a:ext cx="5591360" cy="2334395"/>
          </a:xfrm>
          <a:prstGeom prst="round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6EBD9B26-2C85-4297-BC31-20621767E4EF}"/>
              </a:ext>
            </a:extLst>
          </p:cNvPr>
          <p:cNvSpPr/>
          <p:nvPr/>
        </p:nvSpPr>
        <p:spPr>
          <a:xfrm>
            <a:off x="8354714" y="1371856"/>
            <a:ext cx="3539794" cy="2334395"/>
          </a:xfrm>
          <a:prstGeom prst="round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64292F5C-CB3B-4A4D-976F-79018CCE021F}"/>
              </a:ext>
            </a:extLst>
          </p:cNvPr>
          <p:cNvSpPr/>
          <p:nvPr/>
        </p:nvSpPr>
        <p:spPr>
          <a:xfrm>
            <a:off x="8385021" y="4735154"/>
            <a:ext cx="3539794" cy="1405115"/>
          </a:xfrm>
          <a:prstGeom prst="round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95AD4098-5A2E-40E9-B514-67C21B66C131}"/>
              </a:ext>
            </a:extLst>
          </p:cNvPr>
          <p:cNvSpPr/>
          <p:nvPr/>
        </p:nvSpPr>
        <p:spPr>
          <a:xfrm>
            <a:off x="4800702" y="4687112"/>
            <a:ext cx="2539408" cy="1405115"/>
          </a:xfrm>
          <a:prstGeom prst="round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C65DDBF8-6A35-4944-94A8-BD9C0D86AABA}"/>
              </a:ext>
            </a:extLst>
          </p:cNvPr>
          <p:cNvSpPr/>
          <p:nvPr/>
        </p:nvSpPr>
        <p:spPr>
          <a:xfrm>
            <a:off x="1869048" y="4687112"/>
            <a:ext cx="2179462" cy="1405116"/>
          </a:xfrm>
          <a:prstGeom prst="roundRect">
            <a:avLst/>
          </a:prstGeom>
          <a:noFill/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BEB82C4-CC9F-4EE8-AFC5-71C1A3A729C7}"/>
              </a:ext>
            </a:extLst>
          </p:cNvPr>
          <p:cNvSpPr/>
          <p:nvPr/>
        </p:nvSpPr>
        <p:spPr>
          <a:xfrm>
            <a:off x="1619612" y="4050582"/>
            <a:ext cx="5751160" cy="2163351"/>
          </a:xfrm>
          <a:prstGeom prst="rect">
            <a:avLst/>
          </a:prstGeom>
          <a:solidFill>
            <a:srgbClr val="2126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평가방법</a:t>
            </a:r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?</a:t>
            </a:r>
            <a:endParaRPr lang="ko-KR" altLang="en-US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6D24EABA-38DD-449D-90E9-507FD8B4A30B}"/>
              </a:ext>
            </a:extLst>
          </p:cNvPr>
          <p:cNvCxnSpPr>
            <a:cxnSpLocks/>
            <a:stCxn id="9" idx="4"/>
            <a:endCxn id="30" idx="4"/>
          </p:cNvCxnSpPr>
          <p:nvPr/>
        </p:nvCxnSpPr>
        <p:spPr>
          <a:xfrm>
            <a:off x="3450639" y="3229683"/>
            <a:ext cx="2910141" cy="25907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4251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1D9A875-EC68-44C4-98E5-4857F5DD1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282" y="1887559"/>
            <a:ext cx="4686954" cy="3667637"/>
          </a:xfrm>
          <a:prstGeom prst="rect">
            <a:avLst/>
          </a:prstGeom>
        </p:spPr>
      </p:pic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0" cy="57610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16774" y="899450"/>
            <a:ext cx="715581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Step.3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1954525" y="474341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Step3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: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 </a:t>
            </a:r>
            <a:r>
              <a:rPr lang="ko-KR" altLang="en-US" sz="3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평가방법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AAEF816-9240-4BF4-A64F-0F29BB01DB93}"/>
              </a:ext>
            </a:extLst>
          </p:cNvPr>
          <p:cNvSpPr/>
          <p:nvPr/>
        </p:nvSpPr>
        <p:spPr>
          <a:xfrm>
            <a:off x="2031951" y="1178457"/>
            <a:ext cx="941823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ko-KR" altLang="en-US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방법</a:t>
            </a:r>
            <a:r>
              <a:rPr lang="en-US" altLang="ko-KR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1 -</a:t>
            </a:r>
            <a:r>
              <a:rPr lang="ko-KR" altLang="en-US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 시뮬레이션</a:t>
            </a:r>
            <a:endParaRPr lang="en-US" altLang="ko-KR" sz="2600" dirty="0">
              <a:solidFill>
                <a:srgbClr val="FFC000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24428A-411A-453F-BDDC-B4A2F533807C}"/>
              </a:ext>
            </a:extLst>
          </p:cNvPr>
          <p:cNvSpPr txBox="1"/>
          <p:nvPr/>
        </p:nvSpPr>
        <p:spPr>
          <a:xfrm>
            <a:off x="7525674" y="1999831"/>
            <a:ext cx="423862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4">
                    <a:lumMod val="40000"/>
                    <a:lumOff val="60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단순화한 시뮬레이션 게임으로 생각</a:t>
            </a:r>
            <a:br>
              <a:rPr lang="en-US" altLang="ko-KR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endParaRPr lang="en-US" altLang="ko-KR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주요지점 사이 예측시간으로 순찰차속도 조절</a:t>
            </a:r>
            <a:br>
              <a:rPr lang="en-US" altLang="ko-KR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endParaRPr lang="en-US" altLang="ko-KR" sz="1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범죄 발생 시 </a:t>
            </a:r>
            <a:r>
              <a:rPr lang="en-US" altLang="ko-KR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API</a:t>
            </a:r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요청해서</a:t>
            </a:r>
            <a:r>
              <a:rPr lang="en-US" altLang="ko-KR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</a:t>
            </a:r>
            <a:br>
              <a:rPr lang="en-US" altLang="ko-KR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소요시간</a:t>
            </a:r>
            <a:r>
              <a:rPr lang="en-US" altLang="ko-KR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6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현위치</a:t>
            </a:r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→ 범죄 발생위치</a:t>
            </a:r>
            <a:r>
              <a:rPr lang="en-US" altLang="ko-KR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</a:t>
            </a:r>
            <a:r>
              <a:rPr lang="ko-KR" altLang="en-US" sz="1600" dirty="0" err="1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받아옴</a:t>
            </a:r>
            <a:br>
              <a:rPr lang="en-US" altLang="ko-KR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endParaRPr lang="en-US" altLang="ko-KR" sz="1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1600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여러 번 반복해 소요시간 합으로 경로 평가</a:t>
            </a:r>
            <a:endParaRPr lang="en-US" altLang="ko-KR" sz="1600" dirty="0">
              <a:solidFill>
                <a:schemeClr val="bg1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971B3501-B787-4185-BB93-C3C3617C7C6D}"/>
              </a:ext>
            </a:extLst>
          </p:cNvPr>
          <p:cNvSpPr/>
          <p:nvPr/>
        </p:nvSpPr>
        <p:spPr>
          <a:xfrm rot="16200000">
            <a:off x="2925318" y="4212263"/>
            <a:ext cx="792227" cy="407020"/>
          </a:xfrm>
          <a:prstGeom prst="rightArrow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IconExperience » G-Collection » Police Car Icon">
            <a:extLst>
              <a:ext uri="{FF2B5EF4-FFF2-40B4-BE49-F238E27FC236}">
                <a16:creationId xmlns:a16="http://schemas.microsoft.com/office/drawing/2014/main" id="{2197E1D0-9C82-4D7A-A905-BCBB374611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91602" l="1758" r="97461">
                        <a14:foregroundMark x1="7813" y1="77344" x2="7813" y2="77344"/>
                        <a14:foregroundMark x1="11523" y1="85547" x2="14063" y2="85938"/>
                        <a14:foregroundMark x1="6445" y1="76758" x2="2148" y2="75195"/>
                        <a14:foregroundMark x1="88086" y1="56250" x2="94336" y2="57617"/>
                        <a14:foregroundMark x1="97461" y1="75781" x2="90234" y2="83984"/>
                        <a14:foregroundMark x1="89648" y1="91602" x2="78906" y2="91602"/>
                        <a14:foregroundMark x1="69727" y1="15039" x2="52734" y2="15039"/>
                        <a14:foregroundMark x1="74219" y1="12500" x2="65039" y2="14453"/>
                        <a14:foregroundMark x1="49609" y1="16602" x2="37305" y2="15430"/>
                        <a14:foregroundMark x1="59375" y1="15039" x2="35742" y2="12891"/>
                        <a14:foregroundMark x1="40234" y1="12891" x2="62500" y2="10938"/>
                        <a14:foregroundMark x1="19141" y1="91602" x2="3320" y2="912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024" y="4524102"/>
            <a:ext cx="462816" cy="46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183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0" cy="57610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16774" y="899450"/>
            <a:ext cx="715581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Step.3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1954525" y="474341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Step3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: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 </a:t>
            </a:r>
            <a:r>
              <a:rPr lang="ko-KR" altLang="en-US" sz="3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평가방법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AAEF816-9240-4BF4-A64F-0F29BB01DB93}"/>
              </a:ext>
            </a:extLst>
          </p:cNvPr>
          <p:cNvSpPr/>
          <p:nvPr/>
        </p:nvSpPr>
        <p:spPr>
          <a:xfrm>
            <a:off x="2031951" y="1178457"/>
            <a:ext cx="941823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ko-KR" altLang="en-US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방법</a:t>
            </a:r>
            <a:r>
              <a:rPr lang="en-US" altLang="ko-KR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2 – </a:t>
            </a:r>
            <a:r>
              <a:rPr lang="ko-KR" altLang="en-US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위치 평균</a:t>
            </a:r>
            <a:endParaRPr lang="en-US" altLang="ko-KR" sz="2600" dirty="0">
              <a:solidFill>
                <a:srgbClr val="FFC000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pic>
        <p:nvPicPr>
          <p:cNvPr id="3" name="Picture 2" descr="The square grid G , . | Download Scientific Diagram">
            <a:extLst>
              <a:ext uri="{FF2B5EF4-FFF2-40B4-BE49-F238E27FC236}">
                <a16:creationId xmlns:a16="http://schemas.microsoft.com/office/drawing/2014/main" id="{4435A918-9F46-41FD-A5D8-9C44CBC0D3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443" y="2433868"/>
            <a:ext cx="4666935" cy="3651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580710-011C-4642-A0BC-144C97A8D2A5}"/>
              </a:ext>
            </a:extLst>
          </p:cNvPr>
          <p:cNvSpPr txBox="1"/>
          <p:nvPr/>
        </p:nvSpPr>
        <p:spPr>
          <a:xfrm>
            <a:off x="3209998" y="5029285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</a:t>
            </a:r>
            <a:endParaRPr lang="ko-KR" altLang="en-US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CDA3C00-B1BC-4487-B8E8-8B7687235E6B}"/>
              </a:ext>
            </a:extLst>
          </p:cNvPr>
          <p:cNvSpPr txBox="1"/>
          <p:nvPr/>
        </p:nvSpPr>
        <p:spPr>
          <a:xfrm>
            <a:off x="5268306" y="2997777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</a:t>
            </a:r>
            <a:endParaRPr lang="ko-KR" altLang="en-US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5926BC8-CF8C-445C-80E3-700108284E54}"/>
              </a:ext>
            </a:extLst>
          </p:cNvPr>
          <p:cNvSpPr txBox="1"/>
          <p:nvPr/>
        </p:nvSpPr>
        <p:spPr>
          <a:xfrm>
            <a:off x="6271372" y="4567620"/>
            <a:ext cx="3369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</a:t>
            </a:r>
            <a:endParaRPr lang="ko-KR" altLang="en-US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7219DD49-C09A-440C-8935-D2AC2D3CF09C}"/>
              </a:ext>
            </a:extLst>
          </p:cNvPr>
          <p:cNvSpPr/>
          <p:nvPr/>
        </p:nvSpPr>
        <p:spPr>
          <a:xfrm>
            <a:off x="3555664" y="2727877"/>
            <a:ext cx="1819580" cy="2609119"/>
          </a:xfrm>
          <a:custGeom>
            <a:avLst/>
            <a:gdLst>
              <a:gd name="connsiteX0" fmla="*/ 0 w 1819580"/>
              <a:gd name="connsiteY0" fmla="*/ 2502452 h 2609119"/>
              <a:gd name="connsiteX1" fmla="*/ 148856 w 1819580"/>
              <a:gd name="connsiteY1" fmla="*/ 2523717 h 2609119"/>
              <a:gd name="connsiteX2" fmla="*/ 361507 w 1819580"/>
              <a:gd name="connsiteY2" fmla="*/ 1566787 h 2609119"/>
              <a:gd name="connsiteX3" fmla="*/ 893135 w 1819580"/>
              <a:gd name="connsiteY3" fmla="*/ 1088322 h 2609119"/>
              <a:gd name="connsiteX4" fmla="*/ 1392866 w 1819580"/>
              <a:gd name="connsiteY4" fmla="*/ 25066 h 2609119"/>
              <a:gd name="connsiteX5" fmla="*/ 1796903 w 1819580"/>
              <a:gd name="connsiteY5" fmla="*/ 333410 h 2609119"/>
              <a:gd name="connsiteX6" fmla="*/ 1796903 w 1819580"/>
              <a:gd name="connsiteY6" fmla="*/ 312145 h 260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19580" h="2609119">
                <a:moveTo>
                  <a:pt x="0" y="2502452"/>
                </a:moveTo>
                <a:cubicBezTo>
                  <a:pt x="44302" y="2591056"/>
                  <a:pt x="88605" y="2679661"/>
                  <a:pt x="148856" y="2523717"/>
                </a:cubicBezTo>
                <a:cubicBezTo>
                  <a:pt x="209107" y="2367773"/>
                  <a:pt x="237461" y="1806019"/>
                  <a:pt x="361507" y="1566787"/>
                </a:cubicBezTo>
                <a:cubicBezTo>
                  <a:pt x="485553" y="1327555"/>
                  <a:pt x="721242" y="1345276"/>
                  <a:pt x="893135" y="1088322"/>
                </a:cubicBezTo>
                <a:cubicBezTo>
                  <a:pt x="1065028" y="831368"/>
                  <a:pt x="1242238" y="150885"/>
                  <a:pt x="1392866" y="25066"/>
                </a:cubicBezTo>
                <a:cubicBezTo>
                  <a:pt x="1543494" y="-100753"/>
                  <a:pt x="1729564" y="285564"/>
                  <a:pt x="1796903" y="333410"/>
                </a:cubicBezTo>
                <a:cubicBezTo>
                  <a:pt x="1864242" y="381256"/>
                  <a:pt x="1756145" y="321005"/>
                  <a:pt x="1796903" y="312145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824D898F-FC2D-406D-A0D2-01D9F40B3552}"/>
              </a:ext>
            </a:extLst>
          </p:cNvPr>
          <p:cNvSpPr/>
          <p:nvPr/>
        </p:nvSpPr>
        <p:spPr>
          <a:xfrm>
            <a:off x="5609701" y="3327101"/>
            <a:ext cx="922183" cy="1307805"/>
          </a:xfrm>
          <a:custGeom>
            <a:avLst/>
            <a:gdLst>
              <a:gd name="connsiteX0" fmla="*/ 0 w 945402"/>
              <a:gd name="connsiteY0" fmla="*/ 0 h 1297172"/>
              <a:gd name="connsiteX1" fmla="*/ 861237 w 945402"/>
              <a:gd name="connsiteY1" fmla="*/ 499730 h 1297172"/>
              <a:gd name="connsiteX2" fmla="*/ 935665 w 945402"/>
              <a:gd name="connsiteY2" fmla="*/ 1297172 h 1297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5402" h="1297172">
                <a:moveTo>
                  <a:pt x="0" y="0"/>
                </a:moveTo>
                <a:cubicBezTo>
                  <a:pt x="352646" y="141767"/>
                  <a:pt x="705293" y="283535"/>
                  <a:pt x="861237" y="499730"/>
                </a:cubicBezTo>
                <a:cubicBezTo>
                  <a:pt x="1017181" y="715925"/>
                  <a:pt x="901995" y="1197935"/>
                  <a:pt x="935665" y="1297172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: 도형 9">
            <a:extLst>
              <a:ext uri="{FF2B5EF4-FFF2-40B4-BE49-F238E27FC236}">
                <a16:creationId xmlns:a16="http://schemas.microsoft.com/office/drawing/2014/main" id="{51A12875-666D-4D43-AA74-D347134DD7A0}"/>
              </a:ext>
            </a:extLst>
          </p:cNvPr>
          <p:cNvSpPr/>
          <p:nvPr/>
        </p:nvSpPr>
        <p:spPr>
          <a:xfrm>
            <a:off x="3449339" y="4921985"/>
            <a:ext cx="2902688" cy="519940"/>
          </a:xfrm>
          <a:custGeom>
            <a:avLst/>
            <a:gdLst>
              <a:gd name="connsiteX0" fmla="*/ 2902688 w 2902688"/>
              <a:gd name="connsiteY0" fmla="*/ 0 h 519940"/>
              <a:gd name="connsiteX1" fmla="*/ 1562986 w 2902688"/>
              <a:gd name="connsiteY1" fmla="*/ 478465 h 519940"/>
              <a:gd name="connsiteX2" fmla="*/ 0 w 2902688"/>
              <a:gd name="connsiteY2" fmla="*/ 499730 h 519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02688" h="519940">
                <a:moveTo>
                  <a:pt x="2902688" y="0"/>
                </a:moveTo>
                <a:cubicBezTo>
                  <a:pt x="2474727" y="197588"/>
                  <a:pt x="2046767" y="395177"/>
                  <a:pt x="1562986" y="478465"/>
                </a:cubicBezTo>
                <a:cubicBezTo>
                  <a:pt x="1079205" y="561753"/>
                  <a:pt x="166577" y="492642"/>
                  <a:pt x="0" y="499730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24428A-411A-453F-BDDC-B4A2F533807C}"/>
                  </a:ext>
                </a:extLst>
              </p:cNvPr>
              <p:cNvSpPr txBox="1"/>
              <p:nvPr/>
            </p:nvSpPr>
            <p:spPr>
              <a:xfrm>
                <a:off x="7609418" y="2518881"/>
                <a:ext cx="4442217" cy="15028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순찰차의 위치</a:t>
                </a:r>
                <a:endParaRPr lang="en-US" altLang="ko-KR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  <a:p>
                <a:r>
                  <a:rPr lang="en-US" altLang="ko-KR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-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   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경로 위에 평균적으로 존재한다고 가정</a:t>
                </a:r>
                <a:endParaRPr lang="en-US" altLang="ko-KR" sz="160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  <a:p>
                <a:pPr/>
                <a:r>
                  <a:rPr lang="en-US" altLang="ko-KR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-   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범죄 발생 시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a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→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b 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경로에 있을 확률은</a:t>
                </a:r>
                <a:br>
                  <a:rPr lang="en-US" altLang="ko-KR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</a:br>
                <a:br>
                  <a:rPr lang="en-US" altLang="ko-KR" sz="7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ko-KR" sz="160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</a:rPr>
                          </m:ctrlPr>
                        </m:fPr>
                        <m:num>
                          <m:r>
                            <a:rPr lang="en-US" altLang="ko-KR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</a:rPr>
                            <m:t>10</m:t>
                          </m:r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</a:rPr>
                            <m:t>분</m:t>
                          </m:r>
                        </m:num>
                        <m:den>
                          <m:r>
                            <a:rPr lang="en-US" altLang="ko-KR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</a:rPr>
                            <m:t>10</m:t>
                          </m:r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</a:rPr>
                            <m:t>분</m:t>
                          </m:r>
                          <m:r>
                            <a:rPr lang="en-US" altLang="ko-KR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</a:rPr>
                            <m:t>+20</m:t>
                          </m:r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</a:rPr>
                            <m:t>분</m:t>
                          </m:r>
                          <m:r>
                            <a:rPr lang="en-US" altLang="ko-KR" sz="16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</a:rPr>
                            <m:t>+15</m:t>
                          </m:r>
                          <m:r>
                            <a:rPr lang="ko-KR" altLang="en-US" sz="16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나눔스퀘어_ac" panose="020B0600000101010101" pitchFamily="50" charset="-127"/>
                            </a:rPr>
                            <m:t>분</m:t>
                          </m:r>
                        </m:den>
                      </m:f>
                    </m:oMath>
                  </m:oMathPara>
                </a14:m>
                <a:endParaRPr lang="ko-KR" altLang="en-US" sz="160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24428A-411A-453F-BDDC-B4A2F53380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418" y="2518881"/>
                <a:ext cx="4442217" cy="1502847"/>
              </a:xfrm>
              <a:prstGeom prst="rect">
                <a:avLst/>
              </a:prstGeom>
              <a:blipFill>
                <a:blip r:embed="rId3"/>
                <a:stretch>
                  <a:fillRect l="-1097" t="-161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21AC341-F856-4C66-8C82-C0C9C55801DB}"/>
                  </a:ext>
                </a:extLst>
              </p:cNvPr>
              <p:cNvSpPr txBox="1"/>
              <p:nvPr/>
            </p:nvSpPr>
            <p:spPr>
              <a:xfrm>
                <a:off x="7860688" y="4512001"/>
                <a:ext cx="4309375" cy="15401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accent4">
                        <a:lumMod val="40000"/>
                        <a:lumOff val="60000"/>
                      </a:schemeClr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초동조치 시간 </a:t>
                </a:r>
                <a:endParaRPr lang="en-US" altLang="ko-KR" dirty="0">
                  <a:solidFill>
                    <a:schemeClr val="accent4">
                      <a:lumMod val="40000"/>
                      <a:lumOff val="60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ko-KR" altLang="en-US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경로 내 몇 개의 지점을 선택</a:t>
                </a:r>
                <a:endParaRPr lang="en-US" altLang="ko-KR" sz="1600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ko-KR" altLang="en-US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  <a:t>범죄 발생 지점 까지 걸린 시간 평균</a:t>
                </a:r>
                <a:br>
                  <a:rPr lang="en-US" altLang="ko-KR" sz="160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</a:br>
                <a:br>
                  <a:rPr lang="en-US" altLang="ko-KR" sz="1050" dirty="0">
                    <a:solidFill>
                      <a:schemeClr val="bg1"/>
                    </a:solidFill>
                    <a:latin typeface="나눔스퀘어_ac" panose="020B0600000101010101" pitchFamily="50" charset="-127"/>
                    <a:ea typeface="나눔스퀘어_ac" panose="020B0600000101010101" pitchFamily="50" charset="-127"/>
                  </a:rPr>
                </a:b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16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pt-BR" altLang="ko-KR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ko-KR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  <m:t>1</m:t>
                            </m:r>
                          </m:sub>
                        </m:sSub>
                        <m:r>
                          <a:rPr lang="en-US" altLang="ko-KR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</a:rPr>
                          <m:t>+</m:t>
                        </m:r>
                        <m:sSub>
                          <m:sSubPr>
                            <m:ctrlPr>
                              <a:rPr lang="pt-BR" altLang="ko-KR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ko-KR" sz="16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  <m:t>2</m:t>
                            </m:r>
                          </m:sub>
                        </m:sSub>
                        <m:r>
                          <a:rPr lang="en-US" altLang="ko-KR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</a:rPr>
                          <m:t>+</m:t>
                        </m:r>
                        <m:sSub>
                          <m:sSubPr>
                            <m:ctrlPr>
                              <a:rPr lang="pt-BR" altLang="ko-KR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ko-KR" sz="16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  <m:t>3</m:t>
                            </m:r>
                          </m:sub>
                        </m:sSub>
                        <m:r>
                          <a:rPr lang="en-US" altLang="ko-KR" sz="1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</a:rPr>
                          <m:t>+</m:t>
                        </m:r>
                        <m:sSub>
                          <m:sSubPr>
                            <m:ctrlPr>
                              <a:rPr lang="pt-BR" altLang="ko-KR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</m:ctrlPr>
                          </m:sSubPr>
                          <m:e>
                            <m:r>
                              <a:rPr lang="en-US" altLang="ko-KR" sz="1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  <m:t>𝑇</m:t>
                            </m:r>
                          </m:e>
                          <m:sub>
                            <m:r>
                              <a:rPr lang="en-US" altLang="ko-KR" sz="16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나눔스퀘어_ac" panose="020B0600000101010101" pitchFamily="50" charset="-127"/>
                              </a:rPr>
                              <m:t>4</m:t>
                            </m:r>
                          </m:sub>
                        </m:sSub>
                      </m:num>
                      <m:den>
                        <m:r>
                          <a:rPr lang="en-US" altLang="ko-KR" sz="16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나눔스퀘어_ac" panose="020B0600000101010101" pitchFamily="50" charset="-127"/>
                          </a:rPr>
                          <m:t>4</m:t>
                        </m:r>
                      </m:den>
                    </m:f>
                  </m:oMath>
                </a14:m>
                <a:endParaRPr lang="en-US" altLang="ko-KR" dirty="0">
                  <a:solidFill>
                    <a:schemeClr val="bg1"/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endParaRP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21AC341-F856-4C66-8C82-C0C9C55801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60688" y="4512001"/>
                <a:ext cx="4309375" cy="1540102"/>
              </a:xfrm>
              <a:prstGeom prst="rect">
                <a:avLst/>
              </a:prstGeom>
              <a:blipFill>
                <a:blip r:embed="rId4"/>
                <a:stretch>
                  <a:fillRect l="-1132" t="-15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D41128FF-04D1-415E-BF50-2CE9BC222A1B}"/>
              </a:ext>
            </a:extLst>
          </p:cNvPr>
          <p:cNvSpPr txBox="1"/>
          <p:nvPr/>
        </p:nvSpPr>
        <p:spPr>
          <a:xfrm>
            <a:off x="3209998" y="3043943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X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CD8EB82F-8E74-4EE3-A749-F8215FD9ABEE}"/>
              </a:ext>
            </a:extLst>
          </p:cNvPr>
          <p:cNvCxnSpPr/>
          <p:nvPr/>
        </p:nvCxnSpPr>
        <p:spPr>
          <a:xfrm>
            <a:off x="3369842" y="3413275"/>
            <a:ext cx="340242" cy="161601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96BAE4A9-B098-43D2-AE70-DF6A3C3EF0CC}"/>
              </a:ext>
            </a:extLst>
          </p:cNvPr>
          <p:cNvCxnSpPr>
            <a:cxnSpLocks/>
          </p:cNvCxnSpPr>
          <p:nvPr/>
        </p:nvCxnSpPr>
        <p:spPr>
          <a:xfrm>
            <a:off x="3499958" y="3363518"/>
            <a:ext cx="440410" cy="81035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3CC648D0-6014-412F-827E-D29BBAB1BC1E}"/>
              </a:ext>
            </a:extLst>
          </p:cNvPr>
          <p:cNvCxnSpPr>
            <a:cxnSpLocks/>
          </p:cNvCxnSpPr>
          <p:nvPr/>
        </p:nvCxnSpPr>
        <p:spPr>
          <a:xfrm>
            <a:off x="3582107" y="3230725"/>
            <a:ext cx="709416" cy="59043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77D8B9A4-BB5B-4BA1-8224-0CFBB488816F}"/>
              </a:ext>
            </a:extLst>
          </p:cNvPr>
          <p:cNvCxnSpPr>
            <a:cxnSpLocks/>
          </p:cNvCxnSpPr>
          <p:nvPr/>
        </p:nvCxnSpPr>
        <p:spPr>
          <a:xfrm>
            <a:off x="3541198" y="3031884"/>
            <a:ext cx="1145669" cy="2392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C60046E-E4C8-4522-8A2E-480DE9644747}"/>
              </a:ext>
            </a:extLst>
          </p:cNvPr>
          <p:cNvSpPr txBox="1"/>
          <p:nvPr/>
        </p:nvSpPr>
        <p:spPr>
          <a:xfrm>
            <a:off x="3243054" y="4023350"/>
            <a:ext cx="40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</a:t>
            </a:r>
            <a:r>
              <a:rPr lang="en-US" altLang="ko-KR" sz="1200" dirty="0"/>
              <a:t>1</a:t>
            </a:r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01835F4-F909-4631-95F0-31AE3253744C}"/>
              </a:ext>
            </a:extLst>
          </p:cNvPr>
          <p:cNvSpPr txBox="1"/>
          <p:nvPr/>
        </p:nvSpPr>
        <p:spPr>
          <a:xfrm>
            <a:off x="3534126" y="3644383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</a:t>
            </a:r>
            <a:r>
              <a:rPr lang="en-US" altLang="ko-KR" sz="1200" dirty="0"/>
              <a:t>2</a:t>
            </a:r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FED33C9-CC4C-4B9C-9886-6146B411017C}"/>
              </a:ext>
            </a:extLst>
          </p:cNvPr>
          <p:cNvSpPr txBox="1"/>
          <p:nvPr/>
        </p:nvSpPr>
        <p:spPr>
          <a:xfrm>
            <a:off x="3797526" y="3315323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</a:t>
            </a:r>
            <a:r>
              <a:rPr lang="en-US" altLang="ko-KR" sz="1200" dirty="0"/>
              <a:t>3</a:t>
            </a:r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F5DF614-974D-493C-9BF2-CCCA6BADF16C}"/>
              </a:ext>
            </a:extLst>
          </p:cNvPr>
          <p:cNvSpPr txBox="1"/>
          <p:nvPr/>
        </p:nvSpPr>
        <p:spPr>
          <a:xfrm>
            <a:off x="4057970" y="2798987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</a:t>
            </a:r>
            <a:r>
              <a:rPr lang="en-US" altLang="ko-KR" sz="1200" dirty="0"/>
              <a:t>4</a:t>
            </a:r>
            <a:endParaRPr lang="ko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11A7B6F-7AC6-407E-8371-B67B28BBE8C6}"/>
              </a:ext>
            </a:extLst>
          </p:cNvPr>
          <p:cNvSpPr txBox="1"/>
          <p:nvPr/>
        </p:nvSpPr>
        <p:spPr>
          <a:xfrm>
            <a:off x="4323602" y="3880957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10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6B79456-2BA5-4412-8556-03C298A3D9AC}"/>
              </a:ext>
            </a:extLst>
          </p:cNvPr>
          <p:cNvSpPr txBox="1"/>
          <p:nvPr/>
        </p:nvSpPr>
        <p:spPr>
          <a:xfrm>
            <a:off x="6044517" y="3277344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D76B60-5E7A-4D11-84DF-75A4B34F1C08}"/>
              </a:ext>
            </a:extLst>
          </p:cNvPr>
          <p:cNvSpPr txBox="1"/>
          <p:nvPr/>
        </p:nvSpPr>
        <p:spPr>
          <a:xfrm>
            <a:off x="5070887" y="5352254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15</a:t>
            </a:r>
            <a:r>
              <a:rPr lang="ko-KR" altLang="en-US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F3642B2-8D99-4BE5-BE1F-F0FC4689178C}"/>
              </a:ext>
            </a:extLst>
          </p:cNvPr>
          <p:cNvSpPr txBox="1"/>
          <p:nvPr/>
        </p:nvSpPr>
        <p:spPr>
          <a:xfrm>
            <a:off x="2585443" y="1640708"/>
            <a:ext cx="6006100" cy="425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범죄 발생 시의 순찰차 위치를 어떻게 정할 것인가 하는</a:t>
            </a: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 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문제 해결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9739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0" cy="57610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16774" y="899450"/>
            <a:ext cx="715581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>
              <a:defRPr/>
            </a:pPr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Step.3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1954525" y="474341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Step3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: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 </a:t>
            </a:r>
            <a:r>
              <a:rPr lang="ko-KR" altLang="en-US" sz="3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평가방법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2081A76-9F7D-4F35-8B71-9C10FCE44352}"/>
              </a:ext>
            </a:extLst>
          </p:cNvPr>
          <p:cNvSpPr/>
          <p:nvPr/>
        </p:nvSpPr>
        <p:spPr>
          <a:xfrm>
            <a:off x="2015485" y="1207227"/>
            <a:ext cx="941823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ko-KR" altLang="en-US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방법</a:t>
            </a:r>
            <a:r>
              <a:rPr lang="en-US" altLang="ko-KR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2 – </a:t>
            </a:r>
            <a:r>
              <a:rPr lang="ko-KR" altLang="en-US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위치 평균</a:t>
            </a:r>
            <a:endParaRPr lang="en-US" altLang="ko-KR" sz="2600" dirty="0">
              <a:solidFill>
                <a:srgbClr val="FFC000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995210-0EFE-41B2-88E6-74EBA5E04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116" y="1978978"/>
            <a:ext cx="10203479" cy="197524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F301F69-B8DC-492D-AF23-2F5ABC04C889}"/>
              </a:ext>
            </a:extLst>
          </p:cNvPr>
          <p:cNvSpPr txBox="1"/>
          <p:nvPr/>
        </p:nvSpPr>
        <p:spPr>
          <a:xfrm>
            <a:off x="2181507" y="4233530"/>
            <a:ext cx="6048091" cy="794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600" dirty="0">
                <a:solidFill>
                  <a:schemeClr val="bg1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-   score</a:t>
            </a:r>
            <a:r>
              <a:rPr lang="ko-KR" altLang="en-US" sz="1600" dirty="0">
                <a:solidFill>
                  <a:schemeClr val="bg1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로 경로에 대해 평가</a:t>
            </a:r>
            <a:endParaRPr lang="en-US" altLang="ko-KR" sz="1600" dirty="0">
              <a:solidFill>
                <a:schemeClr val="bg1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  <a:p>
            <a:pPr marR="0" lvl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600" dirty="0">
                <a:solidFill>
                  <a:schemeClr val="accent4">
                    <a:lumMod val="40000"/>
                    <a:lumOff val="60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-   </a:t>
            </a:r>
            <a:r>
              <a:rPr lang="en-US" altLang="ko-KR" sz="1600" dirty="0">
                <a:solidFill>
                  <a:schemeClr val="bg1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score</a:t>
            </a:r>
            <a:r>
              <a:rPr lang="ko-KR" altLang="en-US" sz="1600" dirty="0">
                <a:solidFill>
                  <a:schemeClr val="bg1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가 가장 작은 경로가 초동조치가 가장 빠른 </a:t>
            </a:r>
            <a:r>
              <a:rPr lang="ko-KR" altLang="en-US" sz="1600" dirty="0">
                <a:solidFill>
                  <a:schemeClr val="accent4">
                    <a:lumMod val="40000"/>
                    <a:lumOff val="60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최적경로</a:t>
            </a:r>
            <a:endParaRPr lang="en-US" altLang="ko-KR" sz="1600" dirty="0">
              <a:solidFill>
                <a:schemeClr val="accent4">
                  <a:lumMod val="40000"/>
                  <a:lumOff val="60000"/>
                </a:schemeClr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FFCFB5F-6D64-4C88-B116-8643F193F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705" y="1181073"/>
            <a:ext cx="1890210" cy="664935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D609AC2F-299A-4C1A-96E5-B6425BC72DD0}"/>
              </a:ext>
            </a:extLst>
          </p:cNvPr>
          <p:cNvSpPr/>
          <p:nvPr/>
        </p:nvSpPr>
        <p:spPr>
          <a:xfrm>
            <a:off x="8975806" y="3422897"/>
            <a:ext cx="2248740" cy="1062649"/>
          </a:xfrm>
          <a:prstGeom prst="ellipse">
            <a:avLst/>
          </a:prstGeom>
          <a:solidFill>
            <a:srgbClr val="21262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D612AE1-E2C8-4604-A8B5-FD52A8CEB987}"/>
              </a:ext>
            </a:extLst>
          </p:cNvPr>
          <p:cNvSpPr/>
          <p:nvPr/>
        </p:nvSpPr>
        <p:spPr>
          <a:xfrm>
            <a:off x="7750709" y="949907"/>
            <a:ext cx="2170202" cy="106264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91BEE79A-B9B4-404C-8D9D-FA4BB3992925}"/>
              </a:ext>
            </a:extLst>
          </p:cNvPr>
          <p:cNvCxnSpPr>
            <a:cxnSpLocks/>
            <a:stCxn id="36" idx="3"/>
          </p:cNvCxnSpPr>
          <p:nvPr/>
        </p:nvCxnSpPr>
        <p:spPr>
          <a:xfrm flipH="1">
            <a:off x="5303522" y="1856935"/>
            <a:ext cx="2765006" cy="144199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3C1E6619-46FE-4A09-A6B9-05006E5C79D9}"/>
              </a:ext>
            </a:extLst>
          </p:cNvPr>
          <p:cNvCxnSpPr>
            <a:cxnSpLocks/>
            <a:stCxn id="11" idx="2"/>
          </p:cNvCxnSpPr>
          <p:nvPr/>
        </p:nvCxnSpPr>
        <p:spPr>
          <a:xfrm flipH="1" flipV="1">
            <a:off x="7710517" y="3564870"/>
            <a:ext cx="1265289" cy="389352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32B85934-225D-488E-9672-386A4153B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6547" y="3666053"/>
            <a:ext cx="1667258" cy="57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308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6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>
            <a:cxnSpLocks/>
          </p:cNvCxnSpPr>
          <p:nvPr/>
        </p:nvCxnSpPr>
        <p:spPr>
          <a:xfrm>
            <a:off x="1589302" y="606237"/>
            <a:ext cx="0" cy="57610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/>
          <p:cNvGrpSpPr/>
          <p:nvPr/>
        </p:nvGrpSpPr>
        <p:grpSpPr>
          <a:xfrm>
            <a:off x="504485" y="561389"/>
            <a:ext cx="646857" cy="847734"/>
            <a:chOff x="2700419" y="1215041"/>
            <a:chExt cx="646857" cy="847734"/>
          </a:xfrm>
        </p:grpSpPr>
        <p:sp>
          <p:nvSpPr>
            <p:cNvPr id="85" name="평행 사변형 84"/>
            <p:cNvSpPr/>
            <p:nvPr/>
          </p:nvSpPr>
          <p:spPr>
            <a:xfrm rot="5400000" flipH="1">
              <a:off x="2618779" y="1357970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6" name="평행 사변형 85"/>
            <p:cNvSpPr/>
            <p:nvPr/>
          </p:nvSpPr>
          <p:spPr>
            <a:xfrm rot="5400000" flipH="1">
              <a:off x="2679739" y="1395237"/>
              <a:ext cx="749178" cy="585897"/>
            </a:xfrm>
            <a:prstGeom prst="parallelogram">
              <a:avLst>
                <a:gd name="adj" fmla="val 43015"/>
              </a:avLst>
            </a:prstGeom>
            <a:solidFill>
              <a:schemeClr val="bg1"/>
            </a:solidFill>
            <a:ln w="95250" cap="rnd">
              <a:solidFill>
                <a:schemeClr val="bg1"/>
              </a:solidFill>
              <a:round/>
            </a:ln>
            <a:effectLst>
              <a:outerShdw dist="38100" dir="13500000" algn="br" rotWithShape="0">
                <a:schemeClr val="tx1">
                  <a:lumMod val="85000"/>
                  <a:lumOff val="1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7" name="자유형 86"/>
            <p:cNvSpPr/>
            <p:nvPr/>
          </p:nvSpPr>
          <p:spPr>
            <a:xfrm>
              <a:off x="3162351" y="1215041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8" name="자유형 87"/>
            <p:cNvSpPr/>
            <p:nvPr/>
          </p:nvSpPr>
          <p:spPr>
            <a:xfrm>
              <a:off x="3092136" y="1251148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89" name="자유형 88"/>
            <p:cNvSpPr/>
            <p:nvPr/>
          </p:nvSpPr>
          <p:spPr>
            <a:xfrm>
              <a:off x="3019867" y="1279672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0" name="자유형 89"/>
            <p:cNvSpPr/>
            <p:nvPr/>
          </p:nvSpPr>
          <p:spPr>
            <a:xfrm>
              <a:off x="2941671" y="131359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1" name="자유형 90"/>
            <p:cNvSpPr/>
            <p:nvPr/>
          </p:nvSpPr>
          <p:spPr>
            <a:xfrm>
              <a:off x="2871456" y="1347427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2" name="자유형 91"/>
            <p:cNvSpPr/>
            <p:nvPr/>
          </p:nvSpPr>
          <p:spPr>
            <a:xfrm>
              <a:off x="2803222" y="1373589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  <p:sp>
          <p:nvSpPr>
            <p:cNvPr id="93" name="자유형 92"/>
            <p:cNvSpPr/>
            <p:nvPr/>
          </p:nvSpPr>
          <p:spPr>
            <a:xfrm>
              <a:off x="2730566" y="1410856"/>
              <a:ext cx="112658" cy="103732"/>
            </a:xfrm>
            <a:custGeom>
              <a:avLst/>
              <a:gdLst>
                <a:gd name="connsiteX0" fmla="*/ 0 w 127000"/>
                <a:gd name="connsiteY0" fmla="*/ 31031 h 126281"/>
                <a:gd name="connsiteX1" fmla="*/ 88900 w 127000"/>
                <a:gd name="connsiteY1" fmla="*/ 5631 h 126281"/>
                <a:gd name="connsiteX2" fmla="*/ 127000 w 127000"/>
                <a:gd name="connsiteY2" fmla="*/ 126281 h 126281"/>
                <a:gd name="connsiteX0" fmla="*/ 0 w 122237"/>
                <a:gd name="connsiteY0" fmla="*/ 62399 h 121930"/>
                <a:gd name="connsiteX1" fmla="*/ 84137 w 122237"/>
                <a:gd name="connsiteY1" fmla="*/ 1280 h 121930"/>
                <a:gd name="connsiteX2" fmla="*/ 122237 w 122237"/>
                <a:gd name="connsiteY2" fmla="*/ 121930 h 121930"/>
                <a:gd name="connsiteX0" fmla="*/ 0 w 122237"/>
                <a:gd name="connsiteY0" fmla="*/ 48523 h 108054"/>
                <a:gd name="connsiteX1" fmla="*/ 81756 w 122237"/>
                <a:gd name="connsiteY1" fmla="*/ 1691 h 108054"/>
                <a:gd name="connsiteX2" fmla="*/ 122237 w 122237"/>
                <a:gd name="connsiteY2" fmla="*/ 108054 h 108054"/>
                <a:gd name="connsiteX0" fmla="*/ 0 w 122237"/>
                <a:gd name="connsiteY0" fmla="*/ 49234 h 108765"/>
                <a:gd name="connsiteX1" fmla="*/ 81756 w 122237"/>
                <a:gd name="connsiteY1" fmla="*/ 2402 h 108765"/>
                <a:gd name="connsiteX2" fmla="*/ 122237 w 122237"/>
                <a:gd name="connsiteY2" fmla="*/ 108765 h 108765"/>
                <a:gd name="connsiteX0" fmla="*/ 0 w 110331"/>
                <a:gd name="connsiteY0" fmla="*/ 48964 h 103732"/>
                <a:gd name="connsiteX1" fmla="*/ 81756 w 110331"/>
                <a:gd name="connsiteY1" fmla="*/ 2132 h 103732"/>
                <a:gd name="connsiteX2" fmla="*/ 110331 w 110331"/>
                <a:gd name="connsiteY2" fmla="*/ 103732 h 103732"/>
                <a:gd name="connsiteX0" fmla="*/ 0 w 114103"/>
                <a:gd name="connsiteY0" fmla="*/ 48964 h 103732"/>
                <a:gd name="connsiteX1" fmla="*/ 81756 w 114103"/>
                <a:gd name="connsiteY1" fmla="*/ 2132 h 103732"/>
                <a:gd name="connsiteX2" fmla="*/ 110331 w 114103"/>
                <a:gd name="connsiteY2" fmla="*/ 103732 h 103732"/>
                <a:gd name="connsiteX0" fmla="*/ 0 w 112658"/>
                <a:gd name="connsiteY0" fmla="*/ 48964 h 103732"/>
                <a:gd name="connsiteX1" fmla="*/ 60324 w 112658"/>
                <a:gd name="connsiteY1" fmla="*/ 2132 h 103732"/>
                <a:gd name="connsiteX2" fmla="*/ 110331 w 112658"/>
                <a:gd name="connsiteY2" fmla="*/ 103732 h 103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658" h="103732">
                  <a:moveTo>
                    <a:pt x="0" y="48964"/>
                  </a:moveTo>
                  <a:cubicBezTo>
                    <a:pt x="14816" y="14038"/>
                    <a:pt x="41936" y="-6996"/>
                    <a:pt x="60324" y="2132"/>
                  </a:cubicBezTo>
                  <a:cubicBezTo>
                    <a:pt x="78712" y="11260"/>
                    <a:pt x="123295" y="51344"/>
                    <a:pt x="110331" y="103732"/>
                  </a:cubicBezTo>
                </a:path>
              </a:pathLst>
            </a:custGeom>
            <a:noFill/>
            <a:ln w="28575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 dirty="0">
                <a:solidFill>
                  <a:prstClr val="white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16774" y="899450"/>
            <a:ext cx="715581" cy="307777"/>
          </a:xfrm>
          <a:prstGeom prst="rect">
            <a:avLst/>
          </a:prstGeom>
        </p:spPr>
        <p:txBody>
          <a:bodyPr wrap="none">
            <a:spAutoFit/>
            <a:scene3d>
              <a:camera prst="isometricRightUp">
                <a:rot lat="1517535" lon="19398263" rev="155635"/>
              </a:camera>
              <a:lightRig rig="threePt" dir="t"/>
            </a:scene3d>
          </a:bodyPr>
          <a:lstStyle/>
          <a:p>
            <a:pPr algn="ctr">
              <a:defRPr/>
            </a:pPr>
            <a:r>
              <a:rPr lang="en-US" altLang="ko-KR" sz="1400" dirty="0">
                <a:solidFill>
                  <a:prstClr val="black">
                    <a:lumMod val="95000"/>
                    <a:lumOff val="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Step.3</a:t>
            </a:r>
          </a:p>
        </p:txBody>
      </p:sp>
      <p:sp>
        <p:nvSpPr>
          <p:cNvPr id="95" name="직사각형 94"/>
          <p:cNvSpPr/>
          <p:nvPr/>
        </p:nvSpPr>
        <p:spPr>
          <a:xfrm>
            <a:off x="1954525" y="474341"/>
            <a:ext cx="53091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Step3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 </a:t>
            </a: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:</a:t>
            </a:r>
            <a:r>
              <a:rPr kumimoji="0" lang="ko-KR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KoPub돋움체_Pro Medium" panose="00000600000000000000" pitchFamily="50" charset="-127"/>
                <a:ea typeface="KoPub돋움체_Pro Medium" panose="00000600000000000000" pitchFamily="50" charset="-127"/>
                <a:cs typeface="+mn-cs"/>
              </a:rPr>
              <a:t> </a:t>
            </a:r>
            <a:r>
              <a:rPr lang="ko-KR" altLang="en-US" sz="3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평가방법</a:t>
            </a:r>
            <a:endParaRPr kumimoji="0" lang="en-US" altLang="ko-KR" sz="3600" b="0" i="0" u="none" strike="noStrike" kern="1200" cap="none" spc="0" normalizeH="0" baseline="0" noProof="0" dirty="0">
              <a:ln>
                <a:noFill/>
              </a:ln>
              <a:solidFill>
                <a:srgbClr val="FFC000"/>
              </a:solidFill>
              <a:effectLst/>
              <a:uLnTx/>
              <a:uFillTx/>
              <a:latin typeface="KoPub돋움체_Pro Medium" panose="00000600000000000000" pitchFamily="50" charset="-127"/>
              <a:ea typeface="KoPub돋움체_Pro Medium" panose="00000600000000000000" pitchFamily="50" charset="-127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8ECA39D-702E-430E-93EB-5858D5CE6410}"/>
              </a:ext>
            </a:extLst>
          </p:cNvPr>
          <p:cNvSpPr/>
          <p:nvPr/>
        </p:nvSpPr>
        <p:spPr>
          <a:xfrm>
            <a:off x="2031951" y="1178457"/>
            <a:ext cx="941823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lang="ko-KR" altLang="en-US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방법</a:t>
            </a:r>
            <a:r>
              <a:rPr lang="en-US" altLang="ko-KR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3 – </a:t>
            </a:r>
            <a:r>
              <a:rPr lang="ko-KR" altLang="en-US" sz="2600" dirty="0">
                <a:solidFill>
                  <a:srgbClr val="FFC000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최단 경로</a:t>
            </a:r>
            <a:endParaRPr lang="en-US" altLang="ko-KR" sz="2600" dirty="0">
              <a:solidFill>
                <a:srgbClr val="FFC000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4D4D783-AA47-43A0-8AA0-D627453EEECA}"/>
              </a:ext>
            </a:extLst>
          </p:cNvPr>
          <p:cNvSpPr txBox="1"/>
          <p:nvPr/>
        </p:nvSpPr>
        <p:spPr>
          <a:xfrm>
            <a:off x="2585442" y="1640708"/>
            <a:ext cx="6463307" cy="425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범죄 예측율이 높은 곳을 최단경로로 순찰하도록 개발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C9FBCEC-53F8-4389-9896-B545810901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910" y="2357197"/>
            <a:ext cx="4334480" cy="343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447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4919</TotalTime>
  <Words>322</Words>
  <Application>Microsoft Office PowerPoint</Application>
  <PresentationFormat>와이드스크린</PresentationFormat>
  <Paragraphs>73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KoPub돋움체_Pro Medium</vt:lpstr>
      <vt:lpstr>Cambria Math</vt:lpstr>
      <vt:lpstr>Microsoft YaHei UI</vt:lpstr>
      <vt:lpstr>맑은 고딕</vt:lpstr>
      <vt:lpstr>Arial</vt:lpstr>
      <vt:lpstr>나눔스퀘어_ac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류형주</cp:lastModifiedBy>
  <cp:revision>595</cp:revision>
  <dcterms:created xsi:type="dcterms:W3CDTF">2018-08-02T07:05:36Z</dcterms:created>
  <dcterms:modified xsi:type="dcterms:W3CDTF">2021-04-27T07:29:57Z</dcterms:modified>
</cp:coreProperties>
</file>

<file path=docProps/thumbnail.jpeg>
</file>